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421"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jp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s-stratgic-work/Implement-Agglomerative-Hierarchical-Clustering-using-Python.g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4" name="TextBox 3">
            <a:extLst>
              <a:ext uri="{FF2B5EF4-FFF2-40B4-BE49-F238E27FC236}">
                <a16:creationId xmlns:a16="http://schemas.microsoft.com/office/drawing/2014/main" id="{442B03EF-DFD9-686F-3B59-2DD7245EF011}"/>
              </a:ext>
            </a:extLst>
          </p:cNvPr>
          <p:cNvSpPr txBox="1"/>
          <p:nvPr/>
        </p:nvSpPr>
        <p:spPr>
          <a:xfrm>
            <a:off x="589935" y="2281084"/>
            <a:ext cx="7993626" cy="1354217"/>
          </a:xfrm>
          <a:prstGeom prst="rect">
            <a:avLst/>
          </a:prstGeom>
          <a:noFill/>
        </p:spPr>
        <p:txBody>
          <a:bodyPr wrap="square" rtlCol="0">
            <a:spAutoFit/>
          </a:bodyPr>
          <a:lstStyle/>
          <a:p>
            <a:r>
              <a:rPr lang="en-US" sz="3200" b="1" i="0" dirty="0">
                <a:solidFill>
                  <a:srgbClr val="C00000"/>
                </a:solidFill>
                <a:effectLst/>
                <a:highlight>
                  <a:srgbClr val="FFFFFF"/>
                </a:highlight>
                <a:latin typeface="Arial" panose="020B0604020202020204" pitchFamily="34" charset="0"/>
                <a:cs typeface="Arial" panose="020B0604020202020204" pitchFamily="34" charset="0"/>
              </a:rPr>
              <a:t>Agglomerative Hierarchical Clustering </a:t>
            </a:r>
          </a:p>
          <a:p>
            <a:pPr algn="r"/>
            <a:r>
              <a:rPr lang="en-US" sz="3600" b="1" dirty="0">
                <a:solidFill>
                  <a:srgbClr val="C00000"/>
                </a:solidFill>
                <a:highlight>
                  <a:srgbClr val="FFFFFF"/>
                </a:highlight>
                <a:latin typeface="Arial" panose="020B0604020202020204" pitchFamily="34" charset="0"/>
                <a:cs typeface="Arial" panose="020B0604020202020204" pitchFamily="34" charset="0"/>
              </a:rPr>
              <a:t>		- </a:t>
            </a:r>
            <a:r>
              <a:rPr lang="en-US" sz="3200" b="1" i="0" dirty="0">
                <a:solidFill>
                  <a:srgbClr val="C00000"/>
                </a:solidFill>
                <a:effectLst/>
                <a:highlight>
                  <a:srgbClr val="FFFFFF"/>
                </a:highlight>
                <a:latin typeface="Arial" panose="020B0604020202020204" pitchFamily="34" charset="0"/>
                <a:cs typeface="Arial" panose="020B0604020202020204" pitchFamily="34" charset="0"/>
              </a:rPr>
              <a:t>using Python.</a:t>
            </a:r>
          </a:p>
          <a:p>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solidFill>
                  <a:srgbClr val="C00000"/>
                </a:solidFill>
                <a:latin typeface="Arial" panose="020B0604020202020204" pitchFamily="34" charset="0"/>
                <a:cs typeface="Arial" panose="020B0604020202020204" pitchFamily="34" charset="0"/>
              </a:rPr>
              <a:t>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463724" y="2838662"/>
            <a:ext cx="5317569"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Agglomerative Clustering, and</a:t>
            </a:r>
          </a:p>
          <a:p>
            <a:r>
              <a:rPr lang="en-IN" sz="2400" dirty="0">
                <a:latin typeface="Arial" panose="020B0604020202020204" pitchFamily="34" charset="0"/>
                <a:cs typeface="Arial" panose="020B0604020202020204" pitchFamily="34" charset="0"/>
              </a:rPr>
              <a:t> its Process</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
        <p:nvSpPr>
          <p:cNvPr id="4" name="TextBox 3">
            <a:extLst>
              <a:ext uri="{FF2B5EF4-FFF2-40B4-BE49-F238E27FC236}">
                <a16:creationId xmlns:a16="http://schemas.microsoft.com/office/drawing/2014/main" id="{278B43BC-3B83-3E9D-4D39-CF52F2141F99}"/>
              </a:ext>
            </a:extLst>
          </p:cNvPr>
          <p:cNvSpPr txBox="1"/>
          <p:nvPr/>
        </p:nvSpPr>
        <p:spPr>
          <a:xfrm>
            <a:off x="1482651" y="3905327"/>
            <a:ext cx="5236784" cy="461665"/>
          </a:xfrm>
          <a:prstGeom prst="rect">
            <a:avLst/>
          </a:prstGeom>
          <a:noFill/>
        </p:spPr>
        <p:txBody>
          <a:bodyPr wrap="square" rtlCol="0">
            <a:spAutoFit/>
          </a:bodyPr>
          <a:lstStyle/>
          <a:p>
            <a:r>
              <a:rPr lang="en-US" sz="2400" b="1" dirty="0"/>
              <a:t>Bottom-Up Approach &amp; Benefits</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a:rPr>
              <a:t>Introduction &amp; Business Aspect</a:t>
            </a: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22787" y="3411241"/>
            <a:ext cx="10392697" cy="3046988"/>
          </a:xfrm>
        </p:spPr>
        <p:txBody>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Agglomerative clustering follows a bottom-up strategy, beginning by considering each data point as a separate cluster and gradually merging them based on their similarities until a single large cluster is formed encompassing all the objects. This method excels at detecting smaller clusters.</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This bottom-up approach is commonly observed in industries and companies that prioritize:</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1.  </a:t>
            </a:r>
            <a:r>
              <a:rPr lang="en-US" sz="1800" b="0" dirty="0">
                <a:solidFill>
                  <a:srgbClr val="000000"/>
                </a:solidFill>
                <a:highlight>
                  <a:srgbClr val="F4F5F6"/>
                </a:highlight>
                <a:latin typeface="Arial" panose="020B0604020202020204" pitchFamily="34" charset="0"/>
                <a:cs typeface="Arial" panose="020B0604020202020204" pitchFamily="34" charset="0"/>
              </a:rPr>
              <a:t>I</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nnovation,</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2. Flexibility, and </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3. Swift adjustment to evolving market conditions.</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endParaRPr lang="en-US" sz="1800" dirty="0">
              <a:solidFill>
                <a:srgbClr val="03030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pic>
        <p:nvPicPr>
          <p:cNvPr id="7" name="Picture 6">
            <a:extLst>
              <a:ext uri="{FF2B5EF4-FFF2-40B4-BE49-F238E27FC236}">
                <a16:creationId xmlns:a16="http://schemas.microsoft.com/office/drawing/2014/main" id="{D320486B-766F-A628-C778-612A88E8588F}"/>
              </a:ext>
            </a:extLst>
          </p:cNvPr>
          <p:cNvPicPr>
            <a:picLocks noChangeAspect="1"/>
          </p:cNvPicPr>
          <p:nvPr/>
        </p:nvPicPr>
        <p:blipFill>
          <a:blip r:embed="rId5"/>
          <a:stretch>
            <a:fillRect/>
          </a:stretch>
        </p:blipFill>
        <p:spPr>
          <a:xfrm>
            <a:off x="1484671" y="1528671"/>
            <a:ext cx="9177845" cy="4439509"/>
          </a:xfrm>
          <a:prstGeom prst="rect">
            <a:avLst/>
          </a:prstGeom>
        </p:spPr>
      </p:pic>
      <p:sp>
        <p:nvSpPr>
          <p:cNvPr id="10" name="TextBox 9">
            <a:extLst>
              <a:ext uri="{FF2B5EF4-FFF2-40B4-BE49-F238E27FC236}">
                <a16:creationId xmlns:a16="http://schemas.microsoft.com/office/drawing/2014/main" id="{B74EC3EA-F1BD-8651-7752-9DCB31D60D06}"/>
              </a:ext>
            </a:extLst>
          </p:cNvPr>
          <p:cNvSpPr txBox="1"/>
          <p:nvPr/>
        </p:nvSpPr>
        <p:spPr>
          <a:xfrm>
            <a:off x="314632" y="285135"/>
            <a:ext cx="2979174" cy="584775"/>
          </a:xfrm>
          <a:prstGeom prst="rect">
            <a:avLst/>
          </a:prstGeom>
          <a:noFill/>
        </p:spPr>
        <p:txBody>
          <a:bodyPr wrap="square" rtlCol="0">
            <a:spAutoFit/>
          </a:bodyPr>
          <a:lstStyle/>
          <a:p>
            <a:r>
              <a:rPr lang="en-US" sz="3200" b="1" dirty="0">
                <a:solidFill>
                  <a:srgbClr val="C00000"/>
                </a:solidFill>
              </a:rPr>
              <a:t>Flow Control</a:t>
            </a:r>
            <a:endParaRPr lang="en-US" dirty="0"/>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DDF698B7-1D92-6348-03B4-3BC6C23A510F}"/>
              </a:ext>
            </a:extLst>
          </p:cNvPr>
          <p:cNvSpPr txBox="1"/>
          <p:nvPr/>
        </p:nvSpPr>
        <p:spPr>
          <a:xfrm>
            <a:off x="511278" y="471949"/>
            <a:ext cx="7315200" cy="584775"/>
          </a:xfrm>
          <a:prstGeom prst="rect">
            <a:avLst/>
          </a:prstGeom>
          <a:noFill/>
        </p:spPr>
        <p:txBody>
          <a:bodyPr wrap="square" rtlCol="0">
            <a:spAutoFit/>
          </a:bodyPr>
          <a:lstStyle/>
          <a:p>
            <a:r>
              <a:rPr lang="en-US" sz="3200" b="1" dirty="0">
                <a:solidFill>
                  <a:srgbClr val="C00000"/>
                </a:solidFill>
              </a:rPr>
              <a:t>Benefits</a:t>
            </a:r>
          </a:p>
        </p:txBody>
      </p:sp>
      <p:sp>
        <p:nvSpPr>
          <p:cNvPr id="11" name="TextBox 10">
            <a:extLst>
              <a:ext uri="{FF2B5EF4-FFF2-40B4-BE49-F238E27FC236}">
                <a16:creationId xmlns:a16="http://schemas.microsoft.com/office/drawing/2014/main" id="{0729416A-B1C7-A2ED-5E6B-3AA74F4B8D41}"/>
              </a:ext>
            </a:extLst>
          </p:cNvPr>
          <p:cNvSpPr txBox="1"/>
          <p:nvPr/>
        </p:nvSpPr>
        <p:spPr>
          <a:xfrm>
            <a:off x="2148348" y="2479820"/>
            <a:ext cx="4665407" cy="1754326"/>
          </a:xfrm>
          <a:prstGeom prst="rect">
            <a:avLst/>
          </a:prstGeom>
          <a:noFill/>
        </p:spPr>
        <p:txBody>
          <a:bodyPr wrap="square" rtlCol="0">
            <a:spAutoFit/>
          </a:bodyPr>
          <a:lstStyle/>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Detail-Oriented Start</a:t>
            </a: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Incremental Development</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Empowerment and Participation</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Local Insights and Adaptability:</a:t>
            </a: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Flexibility</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Problem-Solving</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152DB-EAFA-0653-0045-5D5D83CDE71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04EB52B2-4F59-8B5B-31E6-AE62BA47EF85}"/>
              </a:ext>
            </a:extLst>
          </p:cNvPr>
          <p:cNvSpPr txBox="1"/>
          <p:nvPr/>
        </p:nvSpPr>
        <p:spPr>
          <a:xfrm>
            <a:off x="727587" y="550606"/>
            <a:ext cx="3795252" cy="584775"/>
          </a:xfrm>
          <a:prstGeom prst="rect">
            <a:avLst/>
          </a:prstGeom>
          <a:noFill/>
        </p:spPr>
        <p:txBody>
          <a:bodyPr wrap="square" rtlCol="0">
            <a:spAutoFit/>
          </a:bodyPr>
          <a:lstStyle/>
          <a:p>
            <a:r>
              <a:rPr lang="en-US" sz="3200" b="1" dirty="0">
                <a:solidFill>
                  <a:srgbClr val="C00000"/>
                </a:solidFill>
              </a:rPr>
              <a:t>Conclusion</a:t>
            </a:r>
          </a:p>
        </p:txBody>
      </p:sp>
      <p:sp>
        <p:nvSpPr>
          <p:cNvPr id="6" name="TextBox 5">
            <a:extLst>
              <a:ext uri="{FF2B5EF4-FFF2-40B4-BE49-F238E27FC236}">
                <a16:creationId xmlns:a16="http://schemas.microsoft.com/office/drawing/2014/main" id="{B7E24C99-89F1-15F3-D929-BE26AC15E35D}"/>
              </a:ext>
            </a:extLst>
          </p:cNvPr>
          <p:cNvSpPr txBox="1"/>
          <p:nvPr/>
        </p:nvSpPr>
        <p:spPr>
          <a:xfrm>
            <a:off x="1288026" y="2828835"/>
            <a:ext cx="9615948" cy="1200329"/>
          </a:xfrm>
          <a:prstGeom prst="rect">
            <a:avLst/>
          </a:prstGeom>
          <a:noFill/>
        </p:spPr>
        <p:txBody>
          <a:bodyPr wrap="square" rtlCol="0">
            <a:spAutoFit/>
          </a:bodyPr>
          <a:lstStyle/>
          <a:p>
            <a:r>
              <a:rPr lang="en-US" sz="1800" dirty="0"/>
              <a:t>Being a bottom-up approach, Agglomerative clustering is a tactic employed in diverse domains such as management, software development, and project planning. It involves commencing the process at the most intricate and fundamental level and gradually building up to create a comprehensive overview or solution.</a:t>
            </a:r>
          </a:p>
        </p:txBody>
      </p:sp>
      <p:sp>
        <p:nvSpPr>
          <p:cNvPr id="5" name="TextBox 4">
            <a:extLst>
              <a:ext uri="{FF2B5EF4-FFF2-40B4-BE49-F238E27FC236}">
                <a16:creationId xmlns:a16="http://schemas.microsoft.com/office/drawing/2014/main" id="{0CC09BCE-B0AD-0EA3-6B29-32B69484F23F}"/>
              </a:ext>
            </a:extLst>
          </p:cNvPr>
          <p:cNvSpPr txBox="1"/>
          <p:nvPr/>
        </p:nvSpPr>
        <p:spPr>
          <a:xfrm>
            <a:off x="1150373" y="5299656"/>
            <a:ext cx="9035846" cy="523220"/>
          </a:xfrm>
          <a:prstGeom prst="rect">
            <a:avLst/>
          </a:prstGeom>
          <a:noFill/>
        </p:spPr>
        <p:txBody>
          <a:bodyPr wrap="square" rtlCol="0">
            <a:spAutoFit/>
          </a:bodyPr>
          <a:lstStyle/>
          <a:p>
            <a:r>
              <a:rPr lang="en-US" dirty="0"/>
              <a:t>GitHub Link: </a:t>
            </a:r>
            <a:r>
              <a:rPr lang="en-US" dirty="0">
                <a:hlinkClick r:id="rId2"/>
              </a:rPr>
              <a:t>https://github.com/ds-stratgic-work/Implement-Agglomerative-Hierarchical-Clustering-using-Python.git</a:t>
            </a:r>
            <a:r>
              <a:rPr lang="en-US" dirty="0"/>
              <a:t> </a:t>
            </a:r>
          </a:p>
        </p:txBody>
      </p:sp>
    </p:spTree>
    <p:extLst>
      <p:ext uri="{BB962C8B-B14F-4D97-AF65-F5344CB8AC3E}">
        <p14:creationId xmlns:p14="http://schemas.microsoft.com/office/powerpoint/2010/main" val="194496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4267</TotalTime>
  <Words>226</Words>
  <Application>Microsoft Office PowerPoint</Application>
  <PresentationFormat>Widescreen</PresentationFormat>
  <Paragraphs>32</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PowerPoint Presentation</vt:lpstr>
      <vt:lpstr>Contents</vt:lpstr>
      <vt:lpstr>Agglomerative clustering follows a bottom-up strategy, beginning by considering each data point as a separate cluster and gradually merging them based on their similarities until a single large cluster is formed encompassing all the objects. This method excels at detecting smaller clusters.  This bottom-up approach is commonly observed in industries and companies that prioritize:    1.  Innovation,    2. Flexibility, and     3. Swift adjustment to evolving market conditions.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cp:revision>
  <dcterms:created xsi:type="dcterms:W3CDTF">2022-04-11T12:34:12Z</dcterms:created>
  <dcterms:modified xsi:type="dcterms:W3CDTF">2024-05-25T05:20:21Z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